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3"/>
    <p:sldId id="258" r:id="rId4"/>
    <p:sldId id="259" r:id="rId5"/>
    <p:sldId id="260" r:id="rId6"/>
    <p:sldId id="261" r:id="rId7"/>
    <p:sldId id="312" r:id="rId8"/>
    <p:sldId id="309" r:id="rId9"/>
    <p:sldId id="310" r:id="rId10"/>
    <p:sldId id="262" r:id="rId11"/>
    <p:sldId id="289" r:id="rId12"/>
    <p:sldId id="335" r:id="rId13"/>
    <p:sldId id="336" r:id="rId14"/>
    <p:sldId id="337" r:id="rId15"/>
    <p:sldId id="338" r:id="rId16"/>
    <p:sldId id="339" r:id="rId17"/>
    <p:sldId id="29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wt@ustc.edu.cn" initials="w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-126" y="-156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2A045-BA18-439D-AE4B-51E9CE8A5C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5951B-901D-4F82-A049-62E72B52C2C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C81F-9DDC-4904-9D68-DBDD41FA3F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03C1-9E3F-48F7-9492-7FBFCB8F56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C81F-9DDC-4904-9D68-DBDD41FA3F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03C1-9E3F-48F7-9492-7FBFCB8F56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C81F-9DDC-4904-9D68-DBDD41FA3F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03C1-9E3F-48F7-9492-7FBFCB8F56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6D4AA4-BE6E-40EA-A126-C37526EF91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C81F-9DDC-4904-9D68-DBDD41FA3F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03C1-9E3F-48F7-9492-7FBFCB8F56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C81F-9DDC-4904-9D68-DBDD41FA3F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03C1-9E3F-48F7-9492-7FBFCB8F56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C81F-9DDC-4904-9D68-DBDD41FA3F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03C1-9E3F-48F7-9492-7FBFCB8F56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C81F-9DDC-4904-9D68-DBDD41FA3F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03C1-9E3F-48F7-9492-7FBFCB8F56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C81F-9DDC-4904-9D68-DBDD41FA3F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03C1-9E3F-48F7-9492-7FBFCB8F56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C81F-9DDC-4904-9D68-DBDD41FA3F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03C1-9E3F-48F7-9492-7FBFCB8F56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C81F-9DDC-4904-9D68-DBDD41FA3F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03C1-9E3F-48F7-9492-7FBFCB8F56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C81F-9DDC-4904-9D68-DBDD41FA3F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03C1-9E3F-48F7-9492-7FBFCB8F56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5C81F-9DDC-4904-9D68-DBDD41FA3F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403C1-9E3F-48F7-9492-7FBFCB8F56A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591559" y="1579563"/>
            <a:ext cx="13001651" cy="238760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仪器使用</a:t>
            </a:r>
            <a:b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-98" y="3066565"/>
            <a:ext cx="5486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513342" y="3967163"/>
            <a:ext cx="56786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513195" y="3180715"/>
            <a:ext cx="40303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111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实验室</a:t>
            </a:r>
            <a:endParaRPr lang="zh-CN" altLang="en-US" sz="40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190312113306"/>
          <p:cNvPicPr>
            <a:picLocks noChangeAspect="1"/>
          </p:cNvPicPr>
          <p:nvPr/>
        </p:nvPicPr>
        <p:blipFill>
          <a:blip r:embed="rId1"/>
          <a:srcRect l="17790" t="22618" b="8544"/>
          <a:stretch>
            <a:fillRect/>
          </a:stretch>
        </p:blipFill>
        <p:spPr>
          <a:xfrm>
            <a:off x="1565910" y="1351280"/>
            <a:ext cx="8268970" cy="5193030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91987" y="230657"/>
            <a:ext cx="3384178" cy="1060262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示波器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89025"/>
            <a:ext cx="27908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线形标注 1 7"/>
          <p:cNvSpPr/>
          <p:nvPr/>
        </p:nvSpPr>
        <p:spPr>
          <a:xfrm>
            <a:off x="5842635" y="668020"/>
            <a:ext cx="1972945" cy="524510"/>
          </a:xfrm>
          <a:prstGeom prst="borderCallout1">
            <a:avLst>
              <a:gd name="adj1" fmla="val 61138"/>
              <a:gd name="adj2" fmla="val 100611"/>
              <a:gd name="adj3" fmla="val 444067"/>
              <a:gd name="adj4" fmla="val 13299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选中手动模式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线形标注 1 10"/>
          <p:cNvSpPr/>
          <p:nvPr/>
        </p:nvSpPr>
        <p:spPr>
          <a:xfrm>
            <a:off x="10039985" y="4345940"/>
            <a:ext cx="1941830" cy="524510"/>
          </a:xfrm>
          <a:prstGeom prst="borderCallout1">
            <a:avLst>
              <a:gd name="adj1" fmla="val 52058"/>
              <a:gd name="adj2" fmla="val -457"/>
              <a:gd name="adj3" fmla="val 223486"/>
              <a:gd name="adj4" fmla="val -60039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选中测量线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线形标注 1 11"/>
          <p:cNvSpPr/>
          <p:nvPr/>
        </p:nvSpPr>
        <p:spPr>
          <a:xfrm>
            <a:off x="10127615" y="2515870"/>
            <a:ext cx="1765935" cy="671830"/>
          </a:xfrm>
          <a:prstGeom prst="borderCallout1">
            <a:avLst>
              <a:gd name="adj1" fmla="val 52083"/>
              <a:gd name="adj2" fmla="val -1811"/>
              <a:gd name="adj3" fmla="val 184026"/>
              <a:gd name="adj4" fmla="val -927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切换测量类型（幅度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线形标注 1 16"/>
          <p:cNvSpPr/>
          <p:nvPr/>
        </p:nvSpPr>
        <p:spPr>
          <a:xfrm>
            <a:off x="8675370" y="230505"/>
            <a:ext cx="2484120" cy="673735"/>
          </a:xfrm>
          <a:prstGeom prst="borderCallout1">
            <a:avLst>
              <a:gd name="adj1" fmla="val 103581"/>
              <a:gd name="adj2" fmla="val 50124"/>
              <a:gd name="adj3" fmla="val 315268"/>
              <a:gd name="adj4" fmla="val 3773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调节测量线（旋转）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947025" y="4862195"/>
            <a:ext cx="908050" cy="135255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2"/>
          <p:cNvGraphicFramePr>
            <a:graphicFrameLocks noGrp="1"/>
          </p:cNvGraphicFramePr>
          <p:nvPr>
            <p:ph sz="half" idx="4294967295"/>
          </p:nvPr>
        </p:nvGraphicFramePr>
        <p:xfrm>
          <a:off x="3429000" y="3363913"/>
          <a:ext cx="5173345" cy="2003425"/>
        </p:xfrm>
        <a:graphic>
          <a:graphicData uri="http://schemas.openxmlformats.org/drawingml/2006/table">
            <a:tbl>
              <a:tblPr/>
              <a:tblGrid>
                <a:gridCol w="1974850"/>
                <a:gridCol w="1067435"/>
                <a:gridCol w="1064260"/>
                <a:gridCol w="1066800"/>
              </a:tblGrid>
              <a:tr h="10093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稳压源表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头指示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7494" marR="67494" marT="35099" marB="3509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5V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494" marR="67494" marT="35099" marB="3509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15V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494" marR="67494" marT="35099" marB="3509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25V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494" marR="67494" marT="35099" marB="3509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70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万用表读数 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7494" marR="67494" marT="35099" marB="3509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7494" marR="67494" marT="35099" marB="3509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7494" marR="67494" marT="35099" marB="3509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7494" marR="67494" marT="35099" marB="3509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70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示波器读数 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7494" marR="67494" marT="35099" marB="3509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7494" marR="67494" marT="35099" marB="3509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7494" marR="67494" marT="35099" marB="3509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7494" marR="67494" marT="35099" marB="3509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ectangle 28"/>
          <p:cNvSpPr>
            <a:spLocks noChangeArrowheads="1"/>
          </p:cNvSpPr>
          <p:nvPr/>
        </p:nvSpPr>
        <p:spPr bwMode="auto">
          <a:xfrm>
            <a:off x="2374900" y="938213"/>
            <a:ext cx="14071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50000"/>
              </a:spcBef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50000"/>
              </a:spcBef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50000"/>
              </a:spcBef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50000"/>
              </a:spcBef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50000"/>
              </a:spcBef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实验内容</a:t>
            </a:r>
            <a:endParaRPr kumimoji="0"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6889" name="Rectangle 29"/>
          <p:cNvSpPr>
            <a:spLocks noChangeArrowheads="1"/>
          </p:cNvSpPr>
          <p:nvPr/>
        </p:nvSpPr>
        <p:spPr bwMode="auto">
          <a:xfrm>
            <a:off x="2195513" y="400050"/>
            <a:ext cx="38131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1</a:t>
            </a:r>
            <a:r>
              <a:rPr lang="zh-CN" altLang="en-US" b="1" dirty="0">
                <a:solidFill>
                  <a:srgbClr val="0000FF"/>
                </a:solidFill>
              </a:rPr>
              <a:t>．直流电压的测量</a:t>
            </a:r>
            <a:r>
              <a:rPr lang="zh-CN" altLang="en-US" u="sng" dirty="0">
                <a:solidFill>
                  <a:srgbClr val="0000FF"/>
                </a:solidFill>
              </a:rPr>
              <a:t> </a:t>
            </a:r>
            <a:endParaRPr lang="zh-CN" altLang="en-US" u="sng" dirty="0">
              <a:solidFill>
                <a:srgbClr val="0000FF"/>
              </a:solidFill>
            </a:endParaRPr>
          </a:p>
        </p:txBody>
      </p:sp>
      <p:sp>
        <p:nvSpPr>
          <p:cNvPr id="36890" name="Rectangle 30"/>
          <p:cNvSpPr>
            <a:spLocks noChangeArrowheads="1"/>
          </p:cNvSpPr>
          <p:nvPr/>
        </p:nvSpPr>
        <p:spPr bwMode="auto">
          <a:xfrm>
            <a:off x="1981200" y="1057275"/>
            <a:ext cx="7851775" cy="170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latin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2800" b="1"/>
              <a:t>    用示波器和万用表的直流电压档（</a:t>
            </a:r>
            <a:r>
              <a:rPr lang="en-US" altLang="zh-CN" sz="2800" b="1"/>
              <a:t>DCV</a:t>
            </a:r>
            <a:r>
              <a:rPr lang="zh-CN" altLang="en-US" sz="2800" b="1"/>
              <a:t>），测量直流稳压电源输出分别为</a:t>
            </a:r>
            <a:r>
              <a:rPr lang="en-US" altLang="zh-CN" sz="2800" b="1"/>
              <a:t>5V</a:t>
            </a:r>
            <a:r>
              <a:rPr lang="zh-CN" altLang="en-US" sz="2800" b="1"/>
              <a:t>，</a:t>
            </a:r>
            <a:r>
              <a:rPr lang="en-US" altLang="zh-CN" sz="2800" b="1"/>
              <a:t>15V</a:t>
            </a:r>
            <a:r>
              <a:rPr lang="zh-CN" altLang="en-US" sz="2800" b="1"/>
              <a:t>，</a:t>
            </a:r>
            <a:r>
              <a:rPr lang="en-US" altLang="zh-CN" sz="2800" b="1"/>
              <a:t>25V</a:t>
            </a:r>
            <a:r>
              <a:rPr lang="zh-CN" altLang="en-US" sz="2800" b="1"/>
              <a:t>时的读数，测量结果填入表</a:t>
            </a:r>
            <a:r>
              <a:rPr lang="en-US" altLang="zh-CN" sz="2800" b="1"/>
              <a:t>1-1</a:t>
            </a:r>
            <a:r>
              <a:rPr lang="zh-CN" altLang="en-US" sz="2800" b="1"/>
              <a:t>中。</a:t>
            </a:r>
            <a:endParaRPr lang="zh-CN" altLang="en-US" sz="2800" b="1"/>
          </a:p>
        </p:txBody>
      </p:sp>
      <p:sp>
        <p:nvSpPr>
          <p:cNvPr id="8" name="Rectangle 22"/>
          <p:cNvSpPr>
            <a:spLocks noChangeArrowheads="1"/>
          </p:cNvSpPr>
          <p:nvPr/>
        </p:nvSpPr>
        <p:spPr bwMode="auto">
          <a:xfrm>
            <a:off x="2767013" y="2862263"/>
            <a:ext cx="10140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latin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表</a:t>
            </a:r>
            <a:r>
              <a:rPr lang="en-US" altLang="zh-CN" sz="2800" b="1">
                <a:latin typeface="Times New Roman" panose="02020603050405020304" pitchFamily="18" charset="0"/>
              </a:rPr>
              <a:t>1-1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449513" y="1301751"/>
            <a:ext cx="3973512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50000"/>
              </a:spcBef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50000"/>
              </a:spcBef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50000"/>
              </a:spcBef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50000"/>
              </a:spcBef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50000"/>
              </a:spcBef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kumimoji="0"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kumimoji="0"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．</a:t>
            </a:r>
            <a:r>
              <a:rPr kumimoji="0"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CAL</a:t>
            </a:r>
            <a:r>
              <a:rPr kumimoji="0"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方波信号的测量 </a:t>
            </a:r>
            <a:endParaRPr kumimoji="0" lang="zh-CN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6" name="Group 41"/>
          <p:cNvGraphicFramePr>
            <a:graphicFrameLocks noGrp="1"/>
          </p:cNvGraphicFramePr>
          <p:nvPr>
            <p:ph/>
          </p:nvPr>
        </p:nvGraphicFramePr>
        <p:xfrm>
          <a:off x="3200400" y="4711701"/>
          <a:ext cx="5617845" cy="1917700"/>
        </p:xfrm>
        <a:graphic>
          <a:graphicData uri="http://schemas.openxmlformats.org/drawingml/2006/table">
            <a:tbl>
              <a:tblPr/>
              <a:tblGrid>
                <a:gridCol w="1873250"/>
                <a:gridCol w="1871980"/>
                <a:gridCol w="1872615"/>
              </a:tblGrid>
              <a:tr h="923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CAL</a:t>
                      </a: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校准信号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510" marR="67510" marT="35097" marB="35097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标称值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510" marR="67510" marT="35097" marB="3509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测量值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510" marR="67510" marT="35097" marB="3509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5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幅度</a:t>
                      </a:r>
                      <a:r>
                        <a:rPr kumimoji="0" lang="en-US" altLang="zh-CN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2800" b="1" i="0" u="none" strike="noStrike" cap="none" normalizeH="0" baseline="-8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P-P</a:t>
                      </a:r>
                      <a:endParaRPr kumimoji="0" lang="en-US" altLang="zh-CN" sz="2800" b="1" i="0" u="none" strike="noStrike" cap="none" normalizeH="0" baseline="-8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510" marR="67510" marT="35097" marB="35097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2V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510" marR="67510" marT="35097" marB="3509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510" marR="67510" marT="35097" marB="3509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7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频率</a:t>
                      </a:r>
                      <a:r>
                        <a:rPr kumimoji="0" lang="en-US" altLang="zh-CN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  <a:endParaRPr kumimoji="0" lang="en-US" altLang="zh-CN" sz="28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510" marR="67510" marT="35097" marB="35097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1kHz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510" marR="67510" marT="35097" marB="3509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510" marR="67510" marT="35097" marB="3509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2311400" y="4283076"/>
            <a:ext cx="10140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latin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表</a:t>
            </a:r>
            <a:r>
              <a:rPr lang="en-US" altLang="zh-CN" sz="2800" b="1">
                <a:latin typeface="Times New Roman" panose="02020603050405020304" pitchFamily="18" charset="0"/>
              </a:rPr>
              <a:t>1-2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  <p:grpSp>
        <p:nvGrpSpPr>
          <p:cNvPr id="8" name="Group 24"/>
          <p:cNvGrpSpPr/>
          <p:nvPr/>
        </p:nvGrpSpPr>
        <p:grpSpPr bwMode="auto">
          <a:xfrm>
            <a:off x="6702733" y="2768204"/>
            <a:ext cx="1676092" cy="1334374"/>
            <a:chOff x="3151" y="1212"/>
            <a:chExt cx="1408" cy="1121"/>
          </a:xfrm>
        </p:grpSpPr>
        <p:sp>
          <p:nvSpPr>
            <p:cNvPr id="9" name="Line 25"/>
            <p:cNvSpPr>
              <a:spLocks noChangeShapeType="1"/>
            </p:cNvSpPr>
            <p:nvPr/>
          </p:nvSpPr>
          <p:spPr bwMode="auto">
            <a:xfrm>
              <a:off x="3424" y="1795"/>
              <a:ext cx="0" cy="36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sm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500" tIns="35100" rIns="67500" bIns="35100" anchor="ctr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endPara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Line 26"/>
            <p:cNvSpPr>
              <a:spLocks noChangeShapeType="1"/>
            </p:cNvSpPr>
            <p:nvPr/>
          </p:nvSpPr>
          <p:spPr bwMode="auto">
            <a:xfrm rot="5400000">
              <a:off x="3540" y="1856"/>
              <a:ext cx="0" cy="36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sm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500" tIns="35100" rIns="67500" bIns="35100" anchor="ctr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endPara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Line 27"/>
            <p:cNvSpPr>
              <a:spLocks noChangeShapeType="1"/>
            </p:cNvSpPr>
            <p:nvPr/>
          </p:nvSpPr>
          <p:spPr bwMode="auto">
            <a:xfrm>
              <a:off x="3469" y="1853"/>
              <a:ext cx="0" cy="369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500" tIns="35100" rIns="67500" bIns="35100" anchor="ctr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endPara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924" name="Text Box 28"/>
            <p:cNvSpPr txBox="1">
              <a:spLocks noChangeArrowheads="1"/>
            </p:cNvSpPr>
            <p:nvPr/>
          </p:nvSpPr>
          <p:spPr bwMode="auto">
            <a:xfrm>
              <a:off x="3924" y="2038"/>
              <a:ext cx="63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67500" tIns="35100" rIns="67500" bIns="35100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1800" b="1" i="1">
                  <a:latin typeface="Times New Roman" panose="02020603050405020304" pitchFamily="18" charset="0"/>
                  <a:ea typeface="楷体_GB2312" pitchFamily="49" charset="-122"/>
                </a:rPr>
                <a:t>t</a:t>
              </a:r>
              <a:endParaRPr kumimoji="1" lang="en-US" altLang="zh-CN" sz="18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7925" name="Text Box 29"/>
            <p:cNvSpPr txBox="1">
              <a:spLocks noChangeArrowheads="1"/>
            </p:cNvSpPr>
            <p:nvPr/>
          </p:nvSpPr>
          <p:spPr bwMode="auto">
            <a:xfrm>
              <a:off x="3470" y="1212"/>
              <a:ext cx="453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67500" tIns="35100" rIns="67500" bIns="35100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endParaRPr kumimoji="1" lang="en-US" altLang="zh-CN" sz="24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7926" name="Text Box 30"/>
            <p:cNvSpPr txBox="1">
              <a:spLocks noChangeArrowheads="1"/>
            </p:cNvSpPr>
            <p:nvPr/>
          </p:nvSpPr>
          <p:spPr bwMode="auto">
            <a:xfrm>
              <a:off x="3151" y="2024"/>
              <a:ext cx="292" cy="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b="1" i="1">
                  <a:latin typeface="Times New Roman" panose="02020603050405020304" pitchFamily="18" charset="0"/>
                </a:rPr>
                <a:t>O</a:t>
              </a:r>
              <a:endParaRPr kumimoji="1" lang="en-US" altLang="zh-CN" sz="1800" b="1" i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5" name="Group 31"/>
          <p:cNvGrpSpPr/>
          <p:nvPr/>
        </p:nvGrpSpPr>
        <p:grpSpPr bwMode="auto">
          <a:xfrm>
            <a:off x="3862695" y="2874567"/>
            <a:ext cx="1676093" cy="1335642"/>
            <a:chOff x="3151" y="1212"/>
            <a:chExt cx="1408" cy="1121"/>
          </a:xfrm>
        </p:grpSpPr>
        <p:sp>
          <p:nvSpPr>
            <p:cNvPr id="16" name="Line 32"/>
            <p:cNvSpPr>
              <a:spLocks noChangeShapeType="1"/>
            </p:cNvSpPr>
            <p:nvPr/>
          </p:nvSpPr>
          <p:spPr bwMode="auto">
            <a:xfrm>
              <a:off x="3424" y="1795"/>
              <a:ext cx="0" cy="3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sm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500" tIns="35100" rIns="67500" bIns="35100" anchor="ctr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endPara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Line 33"/>
            <p:cNvSpPr>
              <a:spLocks noChangeShapeType="1"/>
            </p:cNvSpPr>
            <p:nvPr/>
          </p:nvSpPr>
          <p:spPr bwMode="auto">
            <a:xfrm rot="5400000">
              <a:off x="3540" y="1856"/>
              <a:ext cx="0" cy="36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sm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500" tIns="35100" rIns="67500" bIns="35100" anchor="ctr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endPara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Line 34"/>
            <p:cNvSpPr>
              <a:spLocks noChangeShapeType="1"/>
            </p:cNvSpPr>
            <p:nvPr/>
          </p:nvSpPr>
          <p:spPr bwMode="auto">
            <a:xfrm>
              <a:off x="3469" y="1852"/>
              <a:ext cx="0" cy="368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500" tIns="35100" rIns="67500" bIns="35100" anchor="ctr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endPara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918" name="Text Box 35"/>
            <p:cNvSpPr txBox="1">
              <a:spLocks noChangeArrowheads="1"/>
            </p:cNvSpPr>
            <p:nvPr/>
          </p:nvSpPr>
          <p:spPr bwMode="auto">
            <a:xfrm>
              <a:off x="3924" y="2039"/>
              <a:ext cx="63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67500" tIns="35100" rIns="67500" bIns="35100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1800" b="1" i="1">
                  <a:latin typeface="Times New Roman" panose="02020603050405020304" pitchFamily="18" charset="0"/>
                  <a:ea typeface="楷体_GB2312" pitchFamily="49" charset="-122"/>
                </a:rPr>
                <a:t>t</a:t>
              </a:r>
              <a:endParaRPr kumimoji="1" lang="en-US" altLang="zh-CN" sz="18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7919" name="Text Box 36"/>
            <p:cNvSpPr txBox="1">
              <a:spLocks noChangeArrowheads="1"/>
            </p:cNvSpPr>
            <p:nvPr/>
          </p:nvSpPr>
          <p:spPr bwMode="auto">
            <a:xfrm>
              <a:off x="3470" y="1212"/>
              <a:ext cx="45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67500" tIns="35100" rIns="67500" bIns="35100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endParaRPr kumimoji="1" lang="en-US" altLang="zh-CN" sz="24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7920" name="Text Box 37"/>
            <p:cNvSpPr txBox="1">
              <a:spLocks noChangeArrowheads="1"/>
            </p:cNvSpPr>
            <p:nvPr/>
          </p:nvSpPr>
          <p:spPr bwMode="auto">
            <a:xfrm>
              <a:off x="3151" y="2024"/>
              <a:ext cx="292" cy="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b="1" i="1">
                  <a:latin typeface="Times New Roman" panose="02020603050405020304" pitchFamily="18" charset="0"/>
                </a:rPr>
                <a:t>O</a:t>
              </a:r>
              <a:endParaRPr kumimoji="1" lang="en-US" altLang="zh-CN" sz="1800" b="1" i="1">
                <a:latin typeface="Times New Roman" panose="02020603050405020304" pitchFamily="18" charset="0"/>
              </a:endParaRPr>
            </a:p>
          </p:txBody>
        </p:sp>
      </p:grpSp>
      <p:sp>
        <p:nvSpPr>
          <p:cNvPr id="22" name="Rectangle 38"/>
          <p:cNvSpPr>
            <a:spLocks noChangeArrowheads="1"/>
          </p:cNvSpPr>
          <p:nvPr/>
        </p:nvSpPr>
        <p:spPr bwMode="auto">
          <a:xfrm>
            <a:off x="3522663" y="2947989"/>
            <a:ext cx="5130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latin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latin typeface="Times New Roman" panose="02020603050405020304" pitchFamily="18" charset="0"/>
              </a:rPr>
              <a:t>AC</a:t>
            </a:r>
            <a:endParaRPr lang="en-US" altLang="zh-CN" sz="1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Rectangle 39"/>
          <p:cNvSpPr>
            <a:spLocks noChangeArrowheads="1"/>
          </p:cNvSpPr>
          <p:nvPr/>
        </p:nvSpPr>
        <p:spPr bwMode="auto">
          <a:xfrm>
            <a:off x="6438900" y="2894014"/>
            <a:ext cx="5130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latin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latin typeface="Times New Roman" panose="02020603050405020304" pitchFamily="18" charset="0"/>
              </a:rPr>
              <a:t>DC</a:t>
            </a:r>
            <a:endParaRPr lang="en-US" altLang="zh-CN" sz="1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14" name="Rectangle 2"/>
          <p:cNvSpPr>
            <a:spLocks noChangeArrowheads="1"/>
          </p:cNvSpPr>
          <p:nvPr/>
        </p:nvSpPr>
        <p:spPr bwMode="auto">
          <a:xfrm>
            <a:off x="2286000" y="775018"/>
            <a:ext cx="7681913" cy="206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atinLnBrk="1">
              <a:lnSpc>
                <a:spcPts val="385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  </a:t>
            </a:r>
            <a:r>
              <a:rPr lang="zh-CN" altLang="en-US" sz="2800" b="1" dirty="0">
                <a:latin typeface="Times New Roman" panose="02020603050405020304" pitchFamily="18" charset="0"/>
              </a:rPr>
              <a:t>用</a:t>
            </a:r>
            <a:r>
              <a:rPr lang="en-US" altLang="zh-CN" sz="2800" b="1" dirty="0">
                <a:latin typeface="Times New Roman" panose="02020603050405020304" pitchFamily="18" charset="0"/>
              </a:rPr>
              <a:t>CH</a:t>
            </a:r>
            <a:r>
              <a:rPr lang="en-US" altLang="zh-CN" sz="2800" b="1" baseline="-30000" dirty="0">
                <a:latin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</a:rPr>
              <a:t>（或</a:t>
            </a:r>
            <a:r>
              <a:rPr lang="en-US" altLang="zh-CN" sz="2800" b="1" dirty="0">
                <a:latin typeface="Times New Roman" panose="02020603050405020304" pitchFamily="18" charset="0"/>
              </a:rPr>
              <a:t>CH</a:t>
            </a:r>
            <a:r>
              <a:rPr lang="en-US" altLang="zh-CN" sz="2800" b="1" baseline="-30000" dirty="0"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</a:rPr>
              <a:t>）观测示波器本身的校准信号（</a:t>
            </a:r>
            <a:r>
              <a:rPr lang="en-US" altLang="zh-CN" sz="2800" b="1" dirty="0">
                <a:latin typeface="Times New Roman" panose="02020603050405020304" pitchFamily="18" charset="0"/>
              </a:rPr>
              <a:t>CAL</a:t>
            </a:r>
            <a:r>
              <a:rPr lang="zh-CN" altLang="en-US" sz="2800" b="1" dirty="0">
                <a:latin typeface="Times New Roman" panose="02020603050405020304" pitchFamily="18" charset="0"/>
              </a:rPr>
              <a:t>），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用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DC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和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AC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输入耦合方式，分别画出波形图，在图上标出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baseline="-8000" dirty="0">
                <a:solidFill>
                  <a:srgbClr val="FF0000"/>
                </a:solidFill>
                <a:latin typeface="Times New Roman" panose="02020603050405020304" pitchFamily="18" charset="0"/>
              </a:rPr>
              <a:t>P+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baseline="-8000" dirty="0">
                <a:solidFill>
                  <a:srgbClr val="FF0000"/>
                </a:solidFill>
                <a:latin typeface="Times New Roman" panose="02020603050405020304" pitchFamily="18" charset="0"/>
              </a:rPr>
              <a:t>P-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和周期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800" b="1" dirty="0">
                <a:latin typeface="Times New Roman" panose="02020603050405020304" pitchFamily="18" charset="0"/>
              </a:rPr>
              <a:t>测量数据填入表</a:t>
            </a:r>
            <a:r>
              <a:rPr lang="en-US" altLang="zh-CN" sz="2800" b="1" dirty="0">
                <a:latin typeface="Times New Roman" panose="02020603050405020304" pitchFamily="18" charset="0"/>
              </a:rPr>
              <a:t>1-2</a:t>
            </a:r>
            <a:r>
              <a:rPr lang="zh-CN" altLang="en-US" sz="2800" b="1" dirty="0">
                <a:latin typeface="Times New Roman" panose="02020603050405020304" pitchFamily="18" charset="0"/>
              </a:rPr>
              <a:t>中。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24" name="Rectangle 29"/>
          <p:cNvSpPr>
            <a:spLocks noChangeArrowheads="1"/>
          </p:cNvSpPr>
          <p:nvPr/>
        </p:nvSpPr>
        <p:spPr bwMode="auto">
          <a:xfrm>
            <a:off x="2195513" y="152400"/>
            <a:ext cx="5576887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2</a:t>
            </a:r>
            <a:r>
              <a:rPr lang="zh-CN" altLang="en-US" b="1" dirty="0" smtClean="0">
                <a:solidFill>
                  <a:srgbClr val="0000FF"/>
                </a:solidFill>
              </a:rPr>
              <a:t>．示波器</a:t>
            </a:r>
            <a:r>
              <a:rPr lang="en-US" altLang="zh-CN" b="1" dirty="0" smtClean="0">
                <a:solidFill>
                  <a:srgbClr val="0000FF"/>
                </a:solidFill>
              </a:rPr>
              <a:t>CAL</a:t>
            </a:r>
            <a:r>
              <a:rPr lang="zh-CN" altLang="en-US" b="1" dirty="0" smtClean="0">
                <a:solidFill>
                  <a:srgbClr val="0000FF"/>
                </a:solidFill>
              </a:rPr>
              <a:t>波形的</a:t>
            </a:r>
            <a:r>
              <a:rPr lang="zh-CN" altLang="en-US" b="1" dirty="0">
                <a:solidFill>
                  <a:srgbClr val="0000FF"/>
                </a:solidFill>
              </a:rPr>
              <a:t>测量</a:t>
            </a:r>
            <a:r>
              <a:rPr lang="zh-CN" altLang="en-US" u="sng" dirty="0">
                <a:solidFill>
                  <a:srgbClr val="0000FF"/>
                </a:solidFill>
              </a:rPr>
              <a:t> </a:t>
            </a:r>
            <a:endParaRPr lang="zh-CN" altLang="en-US" u="sng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35238" y="1557337"/>
            <a:ext cx="2919412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50000"/>
              </a:spcBef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50000"/>
              </a:spcBef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50000"/>
              </a:spcBef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50000"/>
              </a:spcBef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50000"/>
              </a:spcBef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kumimoji="0"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．交流电压的测量</a:t>
            </a:r>
            <a:r>
              <a:rPr kumimoji="0" lang="zh-CN" altLang="en-US" sz="2400" b="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kumimoji="0" lang="zh-CN" altLang="en-US" sz="2400" b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2209800" y="991553"/>
            <a:ext cx="7681913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atinLnBrk="1">
              <a:lnSpc>
                <a:spcPts val="36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    </a:t>
            </a:r>
            <a:r>
              <a:rPr lang="zh-CN" altLang="en-US" sz="2800" b="1" dirty="0">
                <a:latin typeface="宋体" panose="02010600030101010101" pitchFamily="2" charset="-122"/>
              </a:rPr>
              <a:t>函数信号发生器选定为正弦波输出，输出电压为</a:t>
            </a:r>
            <a:r>
              <a:rPr lang="en-US" altLang="zh-CN" sz="2800" b="1" i="1" dirty="0">
                <a:latin typeface="宋体" panose="02010600030101010101" pitchFamily="2" charset="-122"/>
              </a:rPr>
              <a:t>U</a:t>
            </a:r>
            <a:r>
              <a:rPr lang="en-US" altLang="zh-CN" sz="2800" b="1" baseline="-12000" dirty="0">
                <a:latin typeface="宋体" panose="02010600030101010101" pitchFamily="2" charset="-122"/>
              </a:rPr>
              <a:t>P-P</a:t>
            </a:r>
            <a:r>
              <a:rPr lang="en-US" altLang="zh-CN" sz="2800" b="1" dirty="0">
                <a:latin typeface="宋体" panose="02010600030101010101" pitchFamily="2" charset="-122"/>
              </a:rPr>
              <a:t>=3V</a:t>
            </a:r>
            <a:r>
              <a:rPr lang="zh-CN" altLang="en-US" sz="2800" b="1" dirty="0">
                <a:latin typeface="宋体" panose="02010600030101010101" pitchFamily="2" charset="-122"/>
              </a:rPr>
              <a:t>，用毫伏表和数字万用表分别测量频率为</a:t>
            </a:r>
            <a:r>
              <a:rPr lang="en-US" altLang="zh-CN" sz="2800" b="1" dirty="0">
                <a:latin typeface="宋体" panose="02010600030101010101" pitchFamily="2" charset="-122"/>
              </a:rPr>
              <a:t>100Hz</a:t>
            </a:r>
            <a:r>
              <a:rPr lang="zh-CN" altLang="en-US" sz="2800" b="1" dirty="0">
                <a:latin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宋体" panose="02010600030101010101" pitchFamily="2" charset="-122"/>
              </a:rPr>
              <a:t>1kHz</a:t>
            </a:r>
            <a:r>
              <a:rPr lang="zh-CN" altLang="en-US" sz="2800" b="1" dirty="0">
                <a:latin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宋体" panose="02010600030101010101" pitchFamily="2" charset="-122"/>
              </a:rPr>
              <a:t>600kHz</a:t>
            </a:r>
            <a:r>
              <a:rPr lang="zh-CN" altLang="en-US" sz="2800" b="1" dirty="0">
                <a:latin typeface="宋体" panose="02010600030101010101" pitchFamily="2" charset="-122"/>
              </a:rPr>
              <a:t>（频率直接由函数信号发生器读出），将测量结果填入表</a:t>
            </a:r>
            <a:r>
              <a:rPr lang="en-US" altLang="zh-CN" sz="2800" b="1" dirty="0">
                <a:latin typeface="宋体" panose="02010600030101010101" pitchFamily="2" charset="-122"/>
              </a:rPr>
              <a:t>1-3</a:t>
            </a:r>
            <a:r>
              <a:rPr lang="zh-CN" altLang="en-US" sz="2800" b="1" dirty="0">
                <a:latin typeface="宋体" panose="02010600030101010101" pitchFamily="2" charset="-122"/>
              </a:rPr>
              <a:t>中。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  <p:graphicFrame>
        <p:nvGraphicFramePr>
          <p:cNvPr id="6" name="Group 33"/>
          <p:cNvGraphicFramePr>
            <a:graphicFrameLocks noGrp="1"/>
          </p:cNvGraphicFramePr>
          <p:nvPr>
            <p:ph/>
          </p:nvPr>
        </p:nvGraphicFramePr>
        <p:xfrm>
          <a:off x="2209800" y="3884612"/>
          <a:ext cx="7772400" cy="2109470"/>
        </p:xfrm>
        <a:graphic>
          <a:graphicData uri="http://schemas.openxmlformats.org/drawingml/2006/table">
            <a:tbl>
              <a:tblPr/>
              <a:tblGrid>
                <a:gridCol w="1205230"/>
                <a:gridCol w="1292225"/>
                <a:gridCol w="1400810"/>
                <a:gridCol w="2237740"/>
                <a:gridCol w="1636395"/>
              </a:tblGrid>
              <a:tr h="80179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</a:rPr>
                        <a:t>正弦波频率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</a:endParaRPr>
                    </a:p>
                  </a:txBody>
                  <a:tcPr marL="67499" marR="67499" marT="35105" marB="3510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-8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信号源读数</a:t>
                      </a:r>
                      <a:endParaRPr kumimoji="0" lang="en-US" altLang="zh-CN" sz="3600" b="1" i="0" u="none" strike="noStrike" cap="none" normalizeH="0" baseline="-8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499" marR="67499" marT="35105" marB="351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</a:rPr>
                        <a:t>示波器测</a:t>
                      </a:r>
                      <a:r>
                        <a:rPr kumimoji="0" lang="en-US" altLang="zh-CN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kumimoji="0" lang="en-US" altLang="zh-CN" sz="2400" b="1" i="0" u="none" strike="noStrike" cap="none" normalizeH="0" baseline="-8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P-P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</a:rPr>
                        <a:t>V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</a:rPr>
                        <a:t>）</a:t>
                      </a:r>
                      <a:endParaRPr kumimoji="0" lang="en-US" altLang="zh-CN" sz="2400" b="1" i="0" u="none" strike="noStrike" cap="none" normalizeH="0" baseline="-8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499" marR="67499" marT="35105" marB="351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</a:rPr>
                        <a:t>毫伏表测有效值</a:t>
                      </a:r>
                      <a:r>
                        <a:rPr kumimoji="0" lang="en-US" altLang="zh-CN" sz="2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kumimoji="0" lang="en-US" altLang="zh-CN" sz="2400" b="1" i="0" u="none" strike="noStrike" cap="none" normalizeH="0" baseline="-8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rms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</a:rPr>
                        <a:t>V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</a:rPr>
                        <a:t>）</a:t>
                      </a:r>
                      <a:endParaRPr kumimoji="0" lang="en-US" altLang="zh-CN" sz="2400" b="1" i="0" u="none" strike="noStrike" cap="none" normalizeH="0" baseline="-8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499" marR="67499" marT="35105" marB="351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</a:rPr>
                        <a:t> 万用表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</a:rPr>
                        <a:t>ACV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</a:rPr>
                        <a:t>V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</a:rPr>
                        <a:t>）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</a:endParaRPr>
                    </a:p>
                  </a:txBody>
                  <a:tcPr marL="67499" marR="67499" marT="35105" marB="351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99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100Hz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499" marR="67499" marT="35105" marB="3510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3.0V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499" marR="67499" marT="35105" marB="351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499" marR="67499" marT="35105" marB="351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</a:endParaRPr>
                    </a:p>
                  </a:txBody>
                  <a:tcPr marL="67499" marR="67499" marT="35105" marB="351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</a:endParaRPr>
                    </a:p>
                  </a:txBody>
                  <a:tcPr marL="67499" marR="67499" marT="35105" marB="351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99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1kHz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499" marR="67499" marT="35105" marB="3510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3.0V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499" marR="67499" marT="35105" marB="351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499" marR="67499" marT="35105" marB="351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</a:endParaRPr>
                    </a:p>
                  </a:txBody>
                  <a:tcPr marL="67499" marR="67499" marT="35105" marB="351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</a:endParaRPr>
                    </a:p>
                  </a:txBody>
                  <a:tcPr marL="67499" marR="67499" marT="35105" marB="351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99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600kHz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499" marR="67499" marT="35105" marB="3510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3.0V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499" marR="67499" marT="35105" marB="351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499" marR="67499" marT="35105" marB="351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</a:endParaRPr>
                    </a:p>
                  </a:txBody>
                  <a:tcPr marL="67499" marR="67499" marT="35105" marB="351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</a:endParaRPr>
                    </a:p>
                  </a:txBody>
                  <a:tcPr marL="67499" marR="67499" marT="35105" marB="351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8948" name="Rectangle 31"/>
          <p:cNvSpPr>
            <a:spLocks noChangeArrowheads="1"/>
          </p:cNvSpPr>
          <p:nvPr/>
        </p:nvSpPr>
        <p:spPr bwMode="auto">
          <a:xfrm>
            <a:off x="5257800" y="3203575"/>
            <a:ext cx="10140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latin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表</a:t>
            </a:r>
            <a:r>
              <a:rPr lang="en-US" altLang="zh-CN" sz="2800" b="1">
                <a:latin typeface="Times New Roman" panose="02020603050405020304" pitchFamily="18" charset="0"/>
              </a:rPr>
              <a:t>1-3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  <p:sp>
        <p:nvSpPr>
          <p:cNvPr id="7" name="Rectangle 29"/>
          <p:cNvSpPr>
            <a:spLocks noChangeArrowheads="1"/>
          </p:cNvSpPr>
          <p:nvPr/>
        </p:nvSpPr>
        <p:spPr bwMode="auto">
          <a:xfrm>
            <a:off x="2255510" y="269874"/>
            <a:ext cx="38131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3</a:t>
            </a:r>
            <a:r>
              <a:rPr lang="zh-CN" altLang="en-US" b="1" dirty="0" smtClean="0">
                <a:solidFill>
                  <a:srgbClr val="0000FF"/>
                </a:solidFill>
              </a:rPr>
              <a:t>．交流电压</a:t>
            </a:r>
            <a:r>
              <a:rPr lang="zh-CN" altLang="en-US" b="1" dirty="0">
                <a:solidFill>
                  <a:srgbClr val="0000FF"/>
                </a:solidFill>
              </a:rPr>
              <a:t>的测量</a:t>
            </a:r>
            <a:r>
              <a:rPr lang="zh-CN" altLang="en-US" u="sng" dirty="0">
                <a:solidFill>
                  <a:srgbClr val="0000FF"/>
                </a:solidFill>
              </a:rPr>
              <a:t> </a:t>
            </a:r>
            <a:endParaRPr lang="zh-CN" altLang="en-US" u="sng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9"/>
          <p:cNvSpPr txBox="1">
            <a:spLocks noChangeArrowheads="1"/>
          </p:cNvSpPr>
          <p:nvPr/>
        </p:nvSpPr>
        <p:spPr bwMode="auto">
          <a:xfrm>
            <a:off x="5791200" y="3335338"/>
            <a:ext cx="16764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表</a:t>
            </a:r>
            <a:r>
              <a:rPr lang="en-US" altLang="zh-CN" sz="2800" b="1">
                <a:latin typeface="Times New Roman" panose="02020603050405020304" pitchFamily="18" charset="0"/>
              </a:rPr>
              <a:t>1-4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  <p:graphicFrame>
        <p:nvGraphicFramePr>
          <p:cNvPr id="5" name="Group 37"/>
          <p:cNvGraphicFramePr>
            <a:graphicFrameLocks noGrp="1"/>
          </p:cNvGraphicFramePr>
          <p:nvPr/>
        </p:nvGraphicFramePr>
        <p:xfrm>
          <a:off x="5303838" y="4002088"/>
          <a:ext cx="5176520" cy="991870"/>
        </p:xfrm>
        <a:graphic>
          <a:graphicData uri="http://schemas.openxmlformats.org/drawingml/2006/table">
            <a:tbl>
              <a:tblPr/>
              <a:tblGrid>
                <a:gridCol w="1243330"/>
                <a:gridCol w="1139190"/>
                <a:gridCol w="876935"/>
                <a:gridCol w="1917065"/>
              </a:tblGrid>
              <a:tr h="4965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67496" marR="67496" marT="35053" marB="3505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kumimoji="0" lang="en-US" altLang="zh-CN" sz="2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OC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kumimoji="0" lang="en-US" altLang="zh-CN" sz="28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0" lang="en-US" altLang="zh-CN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100Ω</a:t>
                      </a: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</a:rPr>
                        <a:t>公式法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68576" marR="68576" marT="34244" marB="3424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Malgun Gothic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535238" y="1346200"/>
            <a:ext cx="53562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50000"/>
              </a:spcBef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50000"/>
              </a:spcBef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50000"/>
              </a:spcBef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50000"/>
              </a:spcBef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50000"/>
              </a:spcBef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kumimoji="0"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r>
              <a:rPr kumimoji="0"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．函数信号发生器等效内阻的测量</a:t>
            </a:r>
            <a:r>
              <a:rPr kumimoji="0" lang="zh-CN" altLang="en-US" sz="2400" b="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kumimoji="0" lang="zh-CN" altLang="en-US" sz="2400" b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9957" name="Rectangle 3"/>
          <p:cNvSpPr>
            <a:spLocks noChangeArrowheads="1"/>
          </p:cNvSpPr>
          <p:nvPr/>
        </p:nvSpPr>
        <p:spPr bwMode="auto">
          <a:xfrm>
            <a:off x="2225675" y="904875"/>
            <a:ext cx="80613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atinLnBrk="1">
              <a:lnSpc>
                <a:spcPts val="4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    </a:t>
            </a:r>
            <a:r>
              <a:rPr lang="zh-CN" altLang="en-US" sz="2800" b="1" dirty="0">
                <a:latin typeface="宋体" panose="02010600030101010101" pitchFamily="2" charset="-122"/>
              </a:rPr>
              <a:t>函数信号发生器从输出端往里看，可以等效为一个电压源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与内阻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串联组成的电源，如图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1-1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所示。请设计出测量等效内阻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的方法，作出实验结果。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  <p:sp>
        <p:nvSpPr>
          <p:cNvPr id="39958" name="Text Box 59"/>
          <p:cNvSpPr txBox="1">
            <a:spLocks noChangeArrowheads="1"/>
          </p:cNvSpPr>
          <p:nvPr/>
        </p:nvSpPr>
        <p:spPr bwMode="auto">
          <a:xfrm>
            <a:off x="3100388" y="5630863"/>
            <a:ext cx="11017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图</a:t>
            </a:r>
            <a:r>
              <a:rPr lang="en-US" altLang="zh-CN" sz="2800" b="1">
                <a:latin typeface="Times New Roman" panose="02020603050405020304" pitchFamily="18" charset="0"/>
              </a:rPr>
              <a:t>1-1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  <p:pic>
        <p:nvPicPr>
          <p:cNvPr id="39959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071813"/>
            <a:ext cx="3125788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Object 59"/>
          <p:cNvGraphicFramePr>
            <a:graphicFrameLocks noChangeAspect="1"/>
          </p:cNvGraphicFramePr>
          <p:nvPr/>
        </p:nvGraphicFramePr>
        <p:xfrm>
          <a:off x="6181725" y="5197475"/>
          <a:ext cx="2962275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9" name="Equation" r:id="rId2" imgW="1054100" imgH="482600" progId="Equation.DSMT4">
                  <p:embed/>
                </p:oleObj>
              </mc:Choice>
              <mc:Fallback>
                <p:oleObj name="Equation" r:id="rId2" imgW="1054100" imgH="482600" progId="Equation.DSMT4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1725" y="5197475"/>
                        <a:ext cx="2962275" cy="1355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9"/>
          <p:cNvSpPr>
            <a:spLocks noChangeArrowheads="1"/>
          </p:cNvSpPr>
          <p:nvPr/>
        </p:nvSpPr>
        <p:spPr bwMode="auto">
          <a:xfrm>
            <a:off x="2225675" y="183357"/>
            <a:ext cx="592772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4</a:t>
            </a:r>
            <a:r>
              <a:rPr lang="zh-CN" altLang="en-US" b="1" dirty="0" smtClean="0">
                <a:solidFill>
                  <a:srgbClr val="0000FF"/>
                </a:solidFill>
              </a:rPr>
              <a:t>．函数信号发生器内阻的</a:t>
            </a:r>
            <a:r>
              <a:rPr lang="zh-CN" altLang="en-US" b="1" dirty="0">
                <a:solidFill>
                  <a:srgbClr val="0000FF"/>
                </a:solidFill>
              </a:rPr>
              <a:t>测量</a:t>
            </a:r>
            <a:r>
              <a:rPr lang="zh-CN" altLang="en-US" u="sng" dirty="0">
                <a:solidFill>
                  <a:srgbClr val="0000FF"/>
                </a:solidFill>
              </a:rPr>
              <a:t> </a:t>
            </a:r>
            <a:endParaRPr lang="zh-CN" altLang="en-US" u="sng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002088" y="661988"/>
            <a:ext cx="27355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实验思考题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2368550" y="1571308"/>
            <a:ext cx="7729538" cy="737235"/>
            <a:chOff x="844833" y="1571772"/>
            <a:chExt cx="7729447" cy="736128"/>
          </a:xfrm>
        </p:grpSpPr>
        <p:sp>
          <p:nvSpPr>
            <p:cNvPr id="40968" name="Rectangle 2"/>
            <p:cNvSpPr>
              <a:spLocks noChangeArrowheads="1"/>
            </p:cNvSpPr>
            <p:nvPr/>
          </p:nvSpPr>
          <p:spPr bwMode="auto">
            <a:xfrm>
              <a:off x="1394981" y="1571772"/>
              <a:ext cx="7179299" cy="736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indent="2667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800" b="1">
                  <a:latin typeface="宋体" panose="02010600030101010101" pitchFamily="2" charset="-122"/>
                  <a:cs typeface="Times New Roman" panose="02020603050405020304" pitchFamily="18" charset="0"/>
                </a:rPr>
                <a:t>总结各种仪器使用方法及注意事项。</a:t>
              </a:r>
              <a:endParaRPr lang="zh-CN" altLang="en-US" sz="2800" b="1">
                <a:latin typeface="宋体" panose="02010600030101010101" pitchFamily="2" charset="-122"/>
              </a:endParaRPr>
            </a:p>
          </p:txBody>
        </p:sp>
        <p:sp>
          <p:nvSpPr>
            <p:cNvPr id="40969" name="Rectangle 235"/>
            <p:cNvSpPr>
              <a:spLocks noChangeArrowheads="1"/>
            </p:cNvSpPr>
            <p:nvPr/>
          </p:nvSpPr>
          <p:spPr bwMode="gray">
            <a:xfrm rot="3419336">
              <a:off x="860311" y="1757397"/>
              <a:ext cx="359569" cy="390525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000" u="sng"/>
            </a:p>
          </p:txBody>
        </p:sp>
        <p:sp>
          <p:nvSpPr>
            <p:cNvPr id="40970" name="Text Box 237"/>
            <p:cNvSpPr txBox="1">
              <a:spLocks noChangeArrowheads="1"/>
            </p:cNvSpPr>
            <p:nvPr/>
          </p:nvSpPr>
          <p:spPr bwMode="gray">
            <a:xfrm>
              <a:off x="849915" y="1637236"/>
              <a:ext cx="380361" cy="521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solidFill>
                    <a:srgbClr val="FFFFFF"/>
                  </a:solidFill>
                </a:rPr>
                <a:t>1</a:t>
              </a:r>
              <a:endParaRPr lang="en-US" altLang="zh-CN" sz="2800">
                <a:solidFill>
                  <a:srgbClr val="FFFFFF"/>
                </a:solidFill>
              </a:endParaRPr>
            </a:p>
          </p:txBody>
        </p:sp>
      </p:grpSp>
      <p:sp>
        <p:nvSpPr>
          <p:cNvPr id="10" name="Rectangle 245"/>
          <p:cNvSpPr>
            <a:spLocks noChangeArrowheads="1"/>
          </p:cNvSpPr>
          <p:nvPr/>
        </p:nvSpPr>
        <p:spPr bwMode="gray">
          <a:xfrm rot="3419336">
            <a:off x="2378076" y="2995612"/>
            <a:ext cx="374650" cy="377825"/>
          </a:xfrm>
          <a:prstGeom prst="rect">
            <a:avLst/>
          </a:prstGeom>
          <a:gradFill rotWithShape="1">
            <a:gsLst>
              <a:gs pos="0">
                <a:srgbClr val="FF9933"/>
              </a:gs>
              <a:gs pos="100000">
                <a:srgbClr val="764718"/>
              </a:gs>
            </a:gsLst>
            <a:lin ang="5400000" scaled="1"/>
          </a:gradFill>
          <a:ln w="9525">
            <a:miter lim="800000"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FF9933"/>
            </a:extrusionClr>
            <a:contourClr>
              <a:srgbClr val="FF9933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50000"/>
              </a:spcBef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50000"/>
              </a:spcBef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50000"/>
              </a:spcBef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50000"/>
              </a:spcBef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50000"/>
              </a:spcBef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endParaRPr kumimoji="0" lang="zh-CN" altLang="en-US" sz="1350" b="0" u="sng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Box 247"/>
          <p:cNvSpPr txBox="1">
            <a:spLocks noChangeArrowheads="1"/>
          </p:cNvSpPr>
          <p:nvPr/>
        </p:nvSpPr>
        <p:spPr bwMode="gray">
          <a:xfrm>
            <a:off x="2478088" y="2895600"/>
            <a:ext cx="26511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FFFF"/>
                </a:solidFill>
              </a:rPr>
              <a:t>2</a:t>
            </a:r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727325" y="2733993"/>
            <a:ext cx="7788275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宋体" panose="02010600030101010101" pitchFamily="2" charset="-122"/>
              </a:rPr>
              <a:t>写出所有你能想到的函数信号发生器内阻的测量方法，并详细说明设计思路。</a:t>
            </a:r>
            <a:endParaRPr lang="zh-CN" altLang="en-US" sz="2800" b="1">
              <a:latin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46350" y="4556125"/>
            <a:ext cx="727329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下次实验：</a:t>
            </a:r>
            <a:r>
              <a:rPr lang="en-US" altLang="zh-CN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112</a:t>
            </a:r>
            <a:r>
              <a:rPr lang="zh-CN" altLang="en-US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室  电路基本定律的研究  </a:t>
            </a:r>
            <a:endParaRPr lang="zh-CN" altLang="en-US" sz="30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6266180" y="1188085"/>
            <a:ext cx="5459095" cy="4465320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务必检查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负载电阻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是否插回实验板上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线材整理整齐（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不要从仪器上拔下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endParaRPr lang="en-US" altLang="zh-CN" sz="2400" baseline="-25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垃圾带走或丢至簸箕，将凳子竖向贴左侧摆放整齐</a:t>
            </a:r>
            <a:endParaRPr lang="en-US" altLang="zh-CN" sz="2000" dirty="0"/>
          </a:p>
        </p:txBody>
      </p:sp>
      <p:sp>
        <p:nvSpPr>
          <p:cNvPr id="9" name="标题 1"/>
          <p:cNvSpPr txBox="1"/>
          <p:nvPr/>
        </p:nvSpPr>
        <p:spPr>
          <a:xfrm>
            <a:off x="676834" y="252047"/>
            <a:ext cx="4459942" cy="10602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实验完成后注意事项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0" y="843280"/>
            <a:ext cx="50088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内容占位符 3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0" y="1525905"/>
            <a:ext cx="5369560" cy="380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1987" y="566832"/>
            <a:ext cx="2779060" cy="1060262"/>
          </a:xfrm>
        </p:spPr>
        <p:txBody>
          <a:bodyPr/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实验仪器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9869" y="1999971"/>
            <a:ext cx="10515600" cy="4024967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直流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稳压电源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交流信号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毫伏表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示波器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1479176"/>
            <a:ext cx="3429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64" y="1479176"/>
            <a:ext cx="7687236" cy="53855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91987" y="28952"/>
            <a:ext cx="3384178" cy="1060262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直流稳压电源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0" y="887508"/>
            <a:ext cx="427616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5" t="23726" r="12696" b="6863"/>
          <a:stretch>
            <a:fillRect/>
          </a:stretch>
        </p:blipFill>
        <p:spPr>
          <a:xfrm>
            <a:off x="1963271" y="1559859"/>
            <a:ext cx="6911788" cy="4760259"/>
          </a:xfrm>
          <a:prstGeom prst="rect">
            <a:avLst/>
          </a:prstGeom>
        </p:spPr>
      </p:pic>
      <p:sp>
        <p:nvSpPr>
          <p:cNvPr id="8" name="线形标注 1 7"/>
          <p:cNvSpPr/>
          <p:nvPr/>
        </p:nvSpPr>
        <p:spPr>
          <a:xfrm>
            <a:off x="403411" y="4329954"/>
            <a:ext cx="1237129" cy="524436"/>
          </a:xfrm>
          <a:prstGeom prst="borderCallout1">
            <a:avLst>
              <a:gd name="adj1" fmla="val 49519"/>
              <a:gd name="adj2" fmla="val 99276"/>
              <a:gd name="adj3" fmla="val 191987"/>
              <a:gd name="adj4" fmla="val 19645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电源开关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线形标注 1 9"/>
          <p:cNvSpPr/>
          <p:nvPr/>
        </p:nvSpPr>
        <p:spPr>
          <a:xfrm>
            <a:off x="9462249" y="1734672"/>
            <a:ext cx="1237129" cy="524436"/>
          </a:xfrm>
          <a:prstGeom prst="borderCallout1">
            <a:avLst>
              <a:gd name="adj1" fmla="val 52083"/>
              <a:gd name="adj2" fmla="val -1811"/>
              <a:gd name="adj3" fmla="val 184296"/>
              <a:gd name="adj4" fmla="val -94855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电压调节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线形标注 1 10"/>
          <p:cNvSpPr/>
          <p:nvPr/>
        </p:nvSpPr>
        <p:spPr>
          <a:xfrm>
            <a:off x="9462247" y="2947148"/>
            <a:ext cx="1237129" cy="524436"/>
          </a:xfrm>
          <a:prstGeom prst="borderCallout1">
            <a:avLst>
              <a:gd name="adj1" fmla="val 52083"/>
              <a:gd name="adj2" fmla="val -1811"/>
              <a:gd name="adj3" fmla="val 174040"/>
              <a:gd name="adj4" fmla="val -101377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限流调节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线形标注 1 11"/>
          <p:cNvSpPr/>
          <p:nvPr/>
        </p:nvSpPr>
        <p:spPr>
          <a:xfrm>
            <a:off x="9462247" y="4737849"/>
            <a:ext cx="1237129" cy="524436"/>
          </a:xfrm>
          <a:prstGeom prst="borderCallout1">
            <a:avLst>
              <a:gd name="adj1" fmla="val 52083"/>
              <a:gd name="adj2" fmla="val -1811"/>
              <a:gd name="adj3" fmla="val -151601"/>
              <a:gd name="adj4" fmla="val -180725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输出按钮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微信图片_20190312111954"/>
          <p:cNvPicPr>
            <a:picLocks noChangeAspect="1"/>
          </p:cNvPicPr>
          <p:nvPr/>
        </p:nvPicPr>
        <p:blipFill>
          <a:blip r:embed="rId1"/>
          <a:srcRect l="9444" t="31675" r="8914" b="21566"/>
          <a:stretch>
            <a:fillRect/>
          </a:stretch>
        </p:blipFill>
        <p:spPr>
          <a:xfrm>
            <a:off x="1784350" y="1665605"/>
            <a:ext cx="8211820" cy="3527425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63388" y="190316"/>
            <a:ext cx="3384178" cy="1060262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交流信号源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0" y="1062319"/>
            <a:ext cx="36844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线形标注 1 7"/>
          <p:cNvSpPr/>
          <p:nvPr/>
        </p:nvSpPr>
        <p:spPr>
          <a:xfrm>
            <a:off x="161364" y="4545106"/>
            <a:ext cx="1237129" cy="524436"/>
          </a:xfrm>
          <a:prstGeom prst="borderCallout1">
            <a:avLst>
              <a:gd name="adj1" fmla="val 49519"/>
              <a:gd name="adj2" fmla="val 99276"/>
              <a:gd name="adj3" fmla="val 4764"/>
              <a:gd name="adj4" fmla="val 1992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电源开关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线形标注 1 9"/>
          <p:cNvSpPr/>
          <p:nvPr/>
        </p:nvSpPr>
        <p:spPr>
          <a:xfrm>
            <a:off x="5903149" y="5422041"/>
            <a:ext cx="1237129" cy="524436"/>
          </a:xfrm>
          <a:prstGeom prst="borderCallout1">
            <a:avLst>
              <a:gd name="adj1" fmla="val 52083"/>
              <a:gd name="adj2" fmla="val -1811"/>
              <a:gd name="adj3" fmla="val -278810"/>
              <a:gd name="adj4" fmla="val -164779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线形标注 1 10"/>
          <p:cNvSpPr/>
          <p:nvPr/>
        </p:nvSpPr>
        <p:spPr>
          <a:xfrm>
            <a:off x="240141" y="3167491"/>
            <a:ext cx="1237129" cy="524436"/>
          </a:xfrm>
          <a:prstGeom prst="borderCallout1">
            <a:avLst>
              <a:gd name="adj1" fmla="val 49519"/>
              <a:gd name="adj2" fmla="val 99276"/>
              <a:gd name="adj3" fmla="val 148668"/>
              <a:gd name="adj4" fmla="val 246624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调节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线形标注 1 11"/>
          <p:cNvSpPr/>
          <p:nvPr/>
        </p:nvSpPr>
        <p:spPr>
          <a:xfrm>
            <a:off x="9923631" y="5313718"/>
            <a:ext cx="1237129" cy="524436"/>
          </a:xfrm>
          <a:prstGeom prst="borderCallout1">
            <a:avLst>
              <a:gd name="adj1" fmla="val 52083"/>
              <a:gd name="adj2" fmla="val -1811"/>
              <a:gd name="adj3" fmla="val -149037"/>
              <a:gd name="adj4" fmla="val -112247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输出按钮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线形标注 1 12"/>
          <p:cNvSpPr/>
          <p:nvPr/>
        </p:nvSpPr>
        <p:spPr>
          <a:xfrm>
            <a:off x="10195114" y="600486"/>
            <a:ext cx="1237129" cy="524436"/>
          </a:xfrm>
          <a:prstGeom prst="borderCallout1">
            <a:avLst>
              <a:gd name="adj1" fmla="val 52083"/>
              <a:gd name="adj2" fmla="val -1811"/>
              <a:gd name="adj3" fmla="val 385690"/>
              <a:gd name="adj4" fmla="val -101029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调节旋钮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线形标注 1 13"/>
          <p:cNvSpPr/>
          <p:nvPr/>
        </p:nvSpPr>
        <p:spPr>
          <a:xfrm>
            <a:off x="851609" y="5499511"/>
            <a:ext cx="1237129" cy="524436"/>
          </a:xfrm>
          <a:prstGeom prst="borderCallout1">
            <a:avLst>
              <a:gd name="adj1" fmla="val 49519"/>
              <a:gd name="adj2" fmla="val 99276"/>
              <a:gd name="adj3" fmla="val -168867"/>
              <a:gd name="adj4" fmla="val 19853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波形选择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" t="50980" r="8284"/>
          <a:stretch>
            <a:fillRect/>
          </a:stretch>
        </p:blipFill>
        <p:spPr>
          <a:xfrm>
            <a:off x="2326339" y="2100170"/>
            <a:ext cx="7947212" cy="3361765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91987" y="109634"/>
            <a:ext cx="3384178" cy="1060262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毫伏表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-13335" y="944245"/>
            <a:ext cx="2816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线形标注 1 7"/>
          <p:cNvSpPr/>
          <p:nvPr/>
        </p:nvSpPr>
        <p:spPr>
          <a:xfrm>
            <a:off x="730620" y="3727077"/>
            <a:ext cx="1237129" cy="524436"/>
          </a:xfrm>
          <a:prstGeom prst="borderCallout1">
            <a:avLst>
              <a:gd name="adj1" fmla="val 49519"/>
              <a:gd name="adj2" fmla="val 99276"/>
              <a:gd name="adj3" fmla="val 202244"/>
              <a:gd name="adj4" fmla="val 219277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电源开关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线形标注 1 9"/>
          <p:cNvSpPr/>
          <p:nvPr/>
        </p:nvSpPr>
        <p:spPr>
          <a:xfrm>
            <a:off x="7821706" y="1210237"/>
            <a:ext cx="1237129" cy="524436"/>
          </a:xfrm>
          <a:prstGeom prst="borderCallout1">
            <a:avLst>
              <a:gd name="adj1" fmla="val 52083"/>
              <a:gd name="adj2" fmla="val -1811"/>
              <a:gd name="adj3" fmla="val 358655"/>
              <a:gd name="adj4" fmla="val -180725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电压读数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825543" y="1537350"/>
            <a:ext cx="8541106" cy="33642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63388" y="190316"/>
            <a:ext cx="3384178" cy="1060262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数字万用表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0" y="1062319"/>
            <a:ext cx="36844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线形标注 1 7"/>
          <p:cNvSpPr/>
          <p:nvPr/>
        </p:nvSpPr>
        <p:spPr>
          <a:xfrm>
            <a:off x="161364" y="4545106"/>
            <a:ext cx="1237129" cy="524436"/>
          </a:xfrm>
          <a:prstGeom prst="borderCallout1">
            <a:avLst>
              <a:gd name="adj1" fmla="val 49519"/>
              <a:gd name="adj2" fmla="val 99276"/>
              <a:gd name="adj3" fmla="val -63162"/>
              <a:gd name="adj4" fmla="val 17333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电源开关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线形标注 1 9"/>
          <p:cNvSpPr/>
          <p:nvPr/>
        </p:nvSpPr>
        <p:spPr>
          <a:xfrm>
            <a:off x="3803839" y="5556026"/>
            <a:ext cx="1237129" cy="524436"/>
          </a:xfrm>
          <a:prstGeom prst="borderCallout1">
            <a:avLst>
              <a:gd name="adj1" fmla="val 52083"/>
              <a:gd name="adj2" fmla="val -1811"/>
              <a:gd name="adj3" fmla="val -300847"/>
              <a:gd name="adj4" fmla="val -66998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9209" name="AutoShape 25"/>
          <p:cNvSpPr/>
          <p:nvPr/>
        </p:nvSpPr>
        <p:spPr>
          <a:xfrm>
            <a:off x="1894205" y="1604963"/>
            <a:ext cx="6370638" cy="1800225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349192" name="AutoShape 8"/>
          <p:cNvSpPr/>
          <p:nvPr/>
        </p:nvSpPr>
        <p:spPr>
          <a:xfrm>
            <a:off x="2686368" y="3692525"/>
            <a:ext cx="2449512" cy="1008063"/>
          </a:xfrm>
          <a:prstGeom prst="flowChartAlternateProcess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349194" name="AutoShape 10"/>
          <p:cNvSpPr/>
          <p:nvPr/>
        </p:nvSpPr>
        <p:spPr>
          <a:xfrm>
            <a:off x="6971030" y="3694113"/>
            <a:ext cx="539750" cy="935037"/>
          </a:xfrm>
          <a:prstGeom prst="flowChartAlternateProcess">
            <a:avLst/>
          </a:prstGeom>
          <a:noFill/>
          <a:ln w="38100" cap="flat" cmpd="sng">
            <a:solidFill>
              <a:srgbClr val="00FF99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349193" name="AutoShape 9"/>
          <p:cNvSpPr/>
          <p:nvPr/>
        </p:nvSpPr>
        <p:spPr>
          <a:xfrm>
            <a:off x="8447405" y="1785938"/>
            <a:ext cx="1727200" cy="3059112"/>
          </a:xfrm>
          <a:prstGeom prst="flowChartAlternateProcess">
            <a:avLst/>
          </a:prstGeom>
          <a:noFill/>
          <a:ln w="38100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grpSp>
        <p:nvGrpSpPr>
          <p:cNvPr id="6" name="组合 1"/>
          <p:cNvGrpSpPr/>
          <p:nvPr/>
        </p:nvGrpSpPr>
        <p:grpSpPr>
          <a:xfrm>
            <a:off x="6367780" y="4629150"/>
            <a:ext cx="2057400" cy="1019175"/>
            <a:chOff x="4724400" y="5229225"/>
            <a:chExt cx="2057400" cy="1019175"/>
          </a:xfrm>
        </p:grpSpPr>
        <p:sp>
          <p:nvSpPr>
            <p:cNvPr id="26635" name="Line 12"/>
            <p:cNvSpPr/>
            <p:nvPr/>
          </p:nvSpPr>
          <p:spPr>
            <a:xfrm flipH="1" flipV="1">
              <a:off x="6300788" y="5229225"/>
              <a:ext cx="1588" cy="360363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6636" name="Line 13"/>
            <p:cNvSpPr/>
            <p:nvPr/>
          </p:nvSpPr>
          <p:spPr>
            <a:xfrm flipV="1">
              <a:off x="4932363" y="5229225"/>
              <a:ext cx="1588" cy="360363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6637" name="Line 15"/>
            <p:cNvSpPr/>
            <p:nvPr/>
          </p:nvSpPr>
          <p:spPr>
            <a:xfrm>
              <a:off x="4930775" y="5589588"/>
              <a:ext cx="1370013" cy="0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6638" name="流程图: 可选过程 17"/>
            <p:cNvSpPr/>
            <p:nvPr/>
          </p:nvSpPr>
          <p:spPr>
            <a:xfrm>
              <a:off x="4724400" y="5638800"/>
              <a:ext cx="2057400" cy="609600"/>
            </a:xfrm>
            <a:prstGeom prst="flowChartAlternateProcess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p>
              <a:pPr eaLnBrk="1" hangingPunct="1"/>
              <a:endPara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</p:grpSp>
      <p:sp>
        <p:nvSpPr>
          <p:cNvPr id="9" name="线形标注 1 8"/>
          <p:cNvSpPr/>
          <p:nvPr/>
        </p:nvSpPr>
        <p:spPr>
          <a:xfrm>
            <a:off x="7667179" y="5837966"/>
            <a:ext cx="1237129" cy="524436"/>
          </a:xfrm>
          <a:prstGeom prst="borderCallout1">
            <a:avLst>
              <a:gd name="adj1" fmla="val 52083"/>
              <a:gd name="adj2" fmla="val -1811"/>
              <a:gd name="adj3" fmla="val -160028"/>
              <a:gd name="adj4" fmla="val -32506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测量速度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9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349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9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49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349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49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209" grpId="0" bldLvl="0" animBg="1"/>
      <p:bldP spid="349192" grpId="0" bldLvl="0" animBg="1"/>
      <p:bldP spid="349192" grpId="1" bldLvl="0" animBg="1"/>
      <p:bldP spid="349194" grpId="0" bldLvl="0" animBg="1"/>
      <p:bldP spid="349194" grpId="1" bldLvl="0" animBg="1"/>
      <p:bldP spid="34919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1752600"/>
            <a:ext cx="8839200" cy="2782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1" name="Text Box 4"/>
          <p:cNvSpPr txBox="1"/>
          <p:nvPr/>
        </p:nvSpPr>
        <p:spPr>
          <a:xfrm>
            <a:off x="3352800" y="5029200"/>
            <a:ext cx="54102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测试通断</a:t>
            </a:r>
            <a:endParaRPr lang="zh-CN" altLang="en-US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533400"/>
            <a:ext cx="8215313" cy="25225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200400"/>
            <a:ext cx="8229600" cy="2525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6" name="Text Box 5"/>
          <p:cNvSpPr txBox="1"/>
          <p:nvPr/>
        </p:nvSpPr>
        <p:spPr>
          <a:xfrm>
            <a:off x="3733800" y="5943600"/>
            <a:ext cx="46482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检测二极管</a:t>
            </a:r>
            <a:endParaRPr lang="zh-CN" altLang="en-US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微信图片_20190312112434"/>
          <p:cNvPicPr>
            <a:picLocks noChangeAspect="1"/>
          </p:cNvPicPr>
          <p:nvPr/>
        </p:nvPicPr>
        <p:blipFill>
          <a:blip r:embed="rId1"/>
          <a:srcRect l="1193" t="25295" r="6572" b="12862"/>
          <a:stretch>
            <a:fillRect/>
          </a:stretch>
        </p:blipFill>
        <p:spPr>
          <a:xfrm>
            <a:off x="1264920" y="1567180"/>
            <a:ext cx="9277350" cy="4665345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91987" y="230657"/>
            <a:ext cx="3384178" cy="1060262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示波器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89025"/>
            <a:ext cx="27908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线形标注 1 7"/>
          <p:cNvSpPr/>
          <p:nvPr/>
        </p:nvSpPr>
        <p:spPr>
          <a:xfrm>
            <a:off x="4896185" y="826658"/>
            <a:ext cx="1237129" cy="524436"/>
          </a:xfrm>
          <a:prstGeom prst="borderCallout1">
            <a:avLst>
              <a:gd name="adj1" fmla="val 49519"/>
              <a:gd name="adj2" fmla="val 99276"/>
              <a:gd name="adj3" fmla="val 313503"/>
              <a:gd name="adj4" fmla="val 136506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菜单开关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线形标注 1 9"/>
          <p:cNvSpPr/>
          <p:nvPr/>
        </p:nvSpPr>
        <p:spPr>
          <a:xfrm>
            <a:off x="9305365" y="806824"/>
            <a:ext cx="1237129" cy="524436"/>
          </a:xfrm>
          <a:prstGeom prst="borderCallout1">
            <a:avLst>
              <a:gd name="adj1" fmla="val 52083"/>
              <a:gd name="adj2" fmla="val -1811"/>
              <a:gd name="adj3" fmla="val 216424"/>
              <a:gd name="adj4" fmla="val -40401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菜单调节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线形标注 1 10"/>
          <p:cNvSpPr/>
          <p:nvPr/>
        </p:nvSpPr>
        <p:spPr>
          <a:xfrm>
            <a:off x="8758555" y="5394960"/>
            <a:ext cx="1941830" cy="524510"/>
          </a:xfrm>
          <a:prstGeom prst="borderCallout1">
            <a:avLst>
              <a:gd name="adj1" fmla="val 52083"/>
              <a:gd name="adj2" fmla="val -1811"/>
              <a:gd name="adj3" fmla="val -160048"/>
              <a:gd name="adj4" fmla="val -28776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显示幅度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调节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线形标注 1 11"/>
          <p:cNvSpPr/>
          <p:nvPr/>
        </p:nvSpPr>
        <p:spPr>
          <a:xfrm>
            <a:off x="10327005" y="4735195"/>
            <a:ext cx="1765935" cy="524510"/>
          </a:xfrm>
          <a:prstGeom prst="borderCallout1">
            <a:avLst>
              <a:gd name="adj1" fmla="val 52083"/>
              <a:gd name="adj2" fmla="val -1811"/>
              <a:gd name="adj3" fmla="val -28208"/>
              <a:gd name="adj4" fmla="val -6325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显示频率调节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568677" y="1959387"/>
            <a:ext cx="1519518" cy="83931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线形标注 1 12"/>
          <p:cNvSpPr/>
          <p:nvPr/>
        </p:nvSpPr>
        <p:spPr>
          <a:xfrm>
            <a:off x="10777817" y="1351093"/>
            <a:ext cx="1237129" cy="684679"/>
          </a:xfrm>
          <a:prstGeom prst="borderCallout1">
            <a:avLst>
              <a:gd name="adj1" fmla="val 52083"/>
              <a:gd name="adj2" fmla="val -1811"/>
              <a:gd name="adj3" fmla="val 139514"/>
              <a:gd name="adj4" fmla="val -105887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波形自动调节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线形标注 1 13"/>
          <p:cNvSpPr/>
          <p:nvPr/>
        </p:nvSpPr>
        <p:spPr>
          <a:xfrm>
            <a:off x="5116642" y="5208493"/>
            <a:ext cx="1237129" cy="524436"/>
          </a:xfrm>
          <a:prstGeom prst="borderCallout1">
            <a:avLst>
              <a:gd name="adj1" fmla="val 2500"/>
              <a:gd name="adj2" fmla="val 50727"/>
              <a:gd name="adj3" fmla="val -138197"/>
              <a:gd name="adj4" fmla="val 98771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菜单选择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353997" y="2729753"/>
            <a:ext cx="457200" cy="209550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7036547" y="2296160"/>
            <a:ext cx="474233" cy="50292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线形标注 1 16"/>
          <p:cNvSpPr/>
          <p:nvPr/>
        </p:nvSpPr>
        <p:spPr>
          <a:xfrm>
            <a:off x="6455410" y="494665"/>
            <a:ext cx="2303145" cy="673735"/>
          </a:xfrm>
          <a:prstGeom prst="borderCallout1">
            <a:avLst>
              <a:gd name="adj1" fmla="val 103581"/>
              <a:gd name="adj2" fmla="val 50124"/>
              <a:gd name="adj3" fmla="val 267672"/>
              <a:gd name="adj4" fmla="val 35649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菜单选中（按下）</a:t>
            </a:r>
            <a:endParaRPr lang="zh-CN" altLang="en-US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调节测量线（旋转）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线形标注 1 17"/>
          <p:cNvSpPr/>
          <p:nvPr/>
        </p:nvSpPr>
        <p:spPr>
          <a:xfrm>
            <a:off x="10855922" y="2509968"/>
            <a:ext cx="1237129" cy="684679"/>
          </a:xfrm>
          <a:prstGeom prst="borderCallout1">
            <a:avLst>
              <a:gd name="adj1" fmla="val 52083"/>
              <a:gd name="adj2" fmla="val -1811"/>
              <a:gd name="adj3" fmla="val -21303"/>
              <a:gd name="adj4" fmla="val -64516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波形暂停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964</Words>
  <Application>WPS 演示</Application>
  <PresentationFormat>自定义</PresentationFormat>
  <Paragraphs>207</Paragraphs>
  <Slides>16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楷体_GB2312</vt:lpstr>
      <vt:lpstr>Calibri</vt:lpstr>
      <vt:lpstr>Arial Unicode MS</vt:lpstr>
      <vt:lpstr>Calibri Light</vt:lpstr>
      <vt:lpstr>Times New Roman</vt:lpstr>
      <vt:lpstr>Symbol</vt:lpstr>
      <vt:lpstr>新宋体</vt:lpstr>
      <vt:lpstr>Malgun Gothic</vt:lpstr>
      <vt:lpstr>Office 主题</vt:lpstr>
      <vt:lpstr>Equation.DSMT4</vt:lpstr>
      <vt:lpstr>仪器使用                      &amp;                                             单管放大器</vt:lpstr>
      <vt:lpstr>实验仪器</vt:lpstr>
      <vt:lpstr>直流稳压电源</vt:lpstr>
      <vt:lpstr>交流信号源</vt:lpstr>
      <vt:lpstr>毫伏表</vt:lpstr>
      <vt:lpstr>数字万用表</vt:lpstr>
      <vt:lpstr>PowerPoint 演示文稿</vt:lpstr>
      <vt:lpstr>PowerPoint 演示文稿</vt:lpstr>
      <vt:lpstr>示波器</vt:lpstr>
      <vt:lpstr>示波器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ustc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仪器使用                      &amp;                                             单管放大器</dc:title>
  <dc:creator>wwt@ustc.edu.cn</dc:creator>
  <cp:lastModifiedBy>wwt</cp:lastModifiedBy>
  <cp:revision>18</cp:revision>
  <dcterms:created xsi:type="dcterms:W3CDTF">2015-11-15T17:27:00Z</dcterms:created>
  <dcterms:modified xsi:type="dcterms:W3CDTF">2021-09-26T06:07:26Z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A8525BE0664241ADA58B551DDA8DC2D0</vt:lpwstr>
  </property>
</Properties>
</file>